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x="18288000" cy="10287000"/>
  <p:notesSz cx="6858000" cy="9144000"/>
  <p:embeddedFontLst>
    <p:embeddedFont>
      <p:font typeface="Roboto Bold" charset="1" panose="02000000000000000000"/>
      <p:regular r:id="rId15"/>
    </p:embeddedFont>
    <p:embeddedFont>
      <p:font typeface="Inter" charset="1" panose="020B0502030000000004"/>
      <p:regular r:id="rId16"/>
    </p:embeddedFont>
    <p:embeddedFont>
      <p:font typeface="Inter Semi-Bold" charset="1" panose="02000503000000020004"/>
      <p:regular r:id="rId17"/>
    </p:embeddedFont>
    <p:embeddedFont>
      <p:font typeface="Inter Medium" charset="1" panose="02000503000000020004"/>
      <p:regular r:id="rId18"/>
    </p:embeddedFont>
    <p:embeddedFont>
      <p:font typeface="Inter Bold" charset="1" panose="020B0802030000000004"/>
      <p:regular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fonts/font15.fntdata" Type="http://schemas.openxmlformats.org/officeDocument/2006/relationships/font"/><Relationship Id="rId16" Target="fonts/font16.fntdata" Type="http://schemas.openxmlformats.org/officeDocument/2006/relationships/font"/><Relationship Id="rId17" Target="fonts/font17.fntdata" Type="http://schemas.openxmlformats.org/officeDocument/2006/relationships/font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9.png" Type="http://schemas.openxmlformats.org/officeDocument/2006/relationships/image"/><Relationship Id="rId11" Target="../media/image10.png" Type="http://schemas.openxmlformats.org/officeDocument/2006/relationships/image"/><Relationship Id="rId12" Target="../media/image11.png" Type="http://schemas.openxmlformats.org/officeDocument/2006/relationships/image"/><Relationship Id="rId13" Target="../media/image12.png" Type="http://schemas.openxmlformats.org/officeDocument/2006/relationships/image"/><Relationship Id="rId14" Target="../media/image13.png" Type="http://schemas.openxmlformats.org/officeDocument/2006/relationships/image"/><Relationship Id="rId15" Target="../media/image14.png" Type="http://schemas.openxmlformats.org/officeDocument/2006/relationships/image"/><Relationship Id="rId16" Target="../media/image15.jpeg" Type="http://schemas.openxmlformats.org/officeDocument/2006/relationships/image"/><Relationship Id="rId17" Target="../media/image16.png" Type="http://schemas.openxmlformats.org/officeDocument/2006/relationships/image"/><Relationship Id="rId18" Target="../media/image17.png" Type="http://schemas.openxmlformats.org/officeDocument/2006/relationships/image"/><Relationship Id="rId19" Target="../media/image18.png" Type="http://schemas.openxmlformats.org/officeDocument/2006/relationships/image"/><Relationship Id="rId2" Target="../media/image1.png" Type="http://schemas.openxmlformats.org/officeDocument/2006/relationships/image"/><Relationship Id="rId20" Target="../media/image19.png" Type="http://schemas.openxmlformats.org/officeDocument/2006/relationships/image"/><Relationship Id="rId21" Target="../media/image20.png" Type="http://schemas.openxmlformats.org/officeDocument/2006/relationships/image"/><Relationship Id="rId3" Target="../media/image2.png" Type="http://schemas.openxmlformats.org/officeDocument/2006/relationships/image"/><Relationship Id="rId4" Target="../media/image3.jpe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Relationship Id="rId7" Target="../media/image6.png" Type="http://schemas.openxmlformats.org/officeDocument/2006/relationships/image"/><Relationship Id="rId8" Target="../media/image7.png" Type="http://schemas.openxmlformats.org/officeDocument/2006/relationships/image"/><Relationship Id="rId9" Target="../media/image8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1.png" Type="http://schemas.openxmlformats.org/officeDocument/2006/relationships/image"/><Relationship Id="rId3" Target="../media/image22.jpeg" Type="http://schemas.openxmlformats.org/officeDocument/2006/relationships/image"/><Relationship Id="rId4" Target="../media/image23.jpe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24.png" Type="http://schemas.openxmlformats.org/officeDocument/2006/relationships/image"/><Relationship Id="rId3" Target="../media/image25.jpeg" Type="http://schemas.openxmlformats.org/officeDocument/2006/relationships/image"/><Relationship Id="rId4" Target="../media/image26.jpeg" Type="http://schemas.openxmlformats.org/officeDocument/2006/relationships/image"/><Relationship Id="rId5" Target="../media/image27.jpeg" Type="http://schemas.openxmlformats.org/officeDocument/2006/relationships/image"/><Relationship Id="rId6" Target="../media/image28.jpeg" Type="http://schemas.openxmlformats.org/officeDocument/2006/relationships/image"/><Relationship Id="rId7" Target="../media/image29.png" Type="http://schemas.openxmlformats.org/officeDocument/2006/relationships/image"/><Relationship Id="rId8" Target="../media/image30.png" Type="http://schemas.openxmlformats.org/officeDocument/2006/relationships/image"/><Relationship Id="rId9" Target="../media/image31.sv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2.png" Type="http://schemas.openxmlformats.org/officeDocument/2006/relationships/image"/><Relationship Id="rId3" Target="../media/image33.png" Type="http://schemas.openxmlformats.org/officeDocument/2006/relationships/image"/><Relationship Id="rId4" Target="../media/image34.png" Type="http://schemas.openxmlformats.org/officeDocument/2006/relationships/image"/><Relationship Id="rId5" Target="../media/image35.png" Type="http://schemas.openxmlformats.org/officeDocument/2006/relationships/image"/><Relationship Id="rId6" Target="../media/image36.png" Type="http://schemas.openxmlformats.org/officeDocument/2006/relationships/image"/><Relationship Id="rId7" Target="../media/image37.jpeg" Type="http://schemas.openxmlformats.org/officeDocument/2006/relationships/image"/><Relationship Id="rId8" Target="../media/image38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39.png" Type="http://schemas.openxmlformats.org/officeDocument/2006/relationships/image"/><Relationship Id="rId3" Target="../media/image40.jpeg" Type="http://schemas.openxmlformats.org/officeDocument/2006/relationships/image"/><Relationship Id="rId4" Target="../media/image41.jpeg" Type="http://schemas.openxmlformats.org/officeDocument/2006/relationships/image"/><Relationship Id="rId5" Target="../media/image42.jpeg" Type="http://schemas.openxmlformats.org/officeDocument/2006/relationships/image"/><Relationship Id="rId6" Target="../media/image43.jpeg" Type="http://schemas.openxmlformats.org/officeDocument/2006/relationships/image"/><Relationship Id="rId7" Target="../media/image44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45.png" Type="http://schemas.openxmlformats.org/officeDocument/2006/relationships/image"/><Relationship Id="rId3" Target="../media/image46.png" Type="http://schemas.openxmlformats.org/officeDocument/2006/relationships/image"/><Relationship Id="rId4" Target="../media/image47.jpeg" Type="http://schemas.openxmlformats.org/officeDocument/2006/relationships/image"/><Relationship Id="rId5" Target="../media/image48.jpeg" Type="http://schemas.openxmlformats.org/officeDocument/2006/relationships/image"/><Relationship Id="rId6" Target="../media/image49.jpeg" Type="http://schemas.openxmlformats.org/officeDocument/2006/relationships/image"/><Relationship Id="rId7" Target="../media/image50.jpe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1.png" Type="http://schemas.openxmlformats.org/officeDocument/2006/relationships/image"/><Relationship Id="rId3" Target="../media/image52.png" Type="http://schemas.openxmlformats.org/officeDocument/2006/relationships/image"/><Relationship Id="rId4" Target="../media/image53.png" Type="http://schemas.openxmlformats.org/officeDocument/2006/relationships/image"/><Relationship Id="rId5" Target="../media/image54.png" Type="http://schemas.openxmlformats.org/officeDocument/2006/relationships/image"/><Relationship Id="rId6" Target="../media/image55.png" Type="http://schemas.openxmlformats.org/officeDocument/2006/relationships/image"/><Relationship Id="rId7" Target="../media/image56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png" Type="http://schemas.openxmlformats.org/officeDocument/2006/relationships/image"/><Relationship Id="rId3" Target="../media/image58.png" Type="http://schemas.openxmlformats.org/officeDocument/2006/relationships/image"/><Relationship Id="rId4" Target="../media/image59.png" Type="http://schemas.openxmlformats.org/officeDocument/2006/relationships/image"/><Relationship Id="rId5" Target="../media/image60.pn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57.png" Type="http://schemas.openxmlformats.org/officeDocument/2006/relationships/image"/><Relationship Id="rId3" Target="../media/image58.png" Type="http://schemas.openxmlformats.org/officeDocument/2006/relationships/image"/><Relationship Id="rId4" Target="../media/image61.png" Type="http://schemas.openxmlformats.org/officeDocument/2006/relationships/image"/><Relationship Id="rId5" Target="../media/image62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426574" y="6428009"/>
            <a:ext cx="3500096" cy="3432644"/>
          </a:xfrm>
          <a:custGeom>
            <a:avLst/>
            <a:gdLst/>
            <a:ahLst/>
            <a:cxnLst/>
            <a:rect r="r" b="b" t="t" l="l"/>
            <a:pathLst>
              <a:path h="3432644" w="3500096">
                <a:moveTo>
                  <a:pt x="0" y="0"/>
                </a:moveTo>
                <a:lnTo>
                  <a:pt x="3500096" y="0"/>
                </a:lnTo>
                <a:lnTo>
                  <a:pt x="3500096" y="3432643"/>
                </a:lnTo>
                <a:lnTo>
                  <a:pt x="0" y="343264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45512" y="6615849"/>
            <a:ext cx="3062401" cy="2599816"/>
          </a:xfrm>
          <a:custGeom>
            <a:avLst/>
            <a:gdLst/>
            <a:ahLst/>
            <a:cxnLst/>
            <a:rect r="r" b="b" t="t" l="l"/>
            <a:pathLst>
              <a:path h="2599816" w="3062401">
                <a:moveTo>
                  <a:pt x="0" y="0"/>
                </a:moveTo>
                <a:lnTo>
                  <a:pt x="3062402" y="0"/>
                </a:lnTo>
                <a:lnTo>
                  <a:pt x="3062402" y="2599816"/>
                </a:lnTo>
                <a:lnTo>
                  <a:pt x="0" y="25998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6747" t="-3783" r="-16747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426574" y="8997026"/>
            <a:ext cx="3281340" cy="863627"/>
          </a:xfrm>
          <a:custGeom>
            <a:avLst/>
            <a:gdLst/>
            <a:ahLst/>
            <a:cxnLst/>
            <a:rect r="r" b="b" t="t" l="l"/>
            <a:pathLst>
              <a:path h="863627" w="3281340">
                <a:moveTo>
                  <a:pt x="0" y="0"/>
                </a:moveTo>
                <a:lnTo>
                  <a:pt x="3281340" y="0"/>
                </a:lnTo>
                <a:lnTo>
                  <a:pt x="3281340" y="863626"/>
                </a:lnTo>
                <a:lnTo>
                  <a:pt x="0" y="86362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915732" y="6428009"/>
            <a:ext cx="3489158" cy="3432644"/>
          </a:xfrm>
          <a:custGeom>
            <a:avLst/>
            <a:gdLst/>
            <a:ahLst/>
            <a:cxnLst/>
            <a:rect r="r" b="b" t="t" l="l"/>
            <a:pathLst>
              <a:path h="3432644" w="3489158">
                <a:moveTo>
                  <a:pt x="0" y="0"/>
                </a:moveTo>
                <a:lnTo>
                  <a:pt x="3489158" y="0"/>
                </a:lnTo>
                <a:lnTo>
                  <a:pt x="3489158" y="3432643"/>
                </a:lnTo>
                <a:lnTo>
                  <a:pt x="0" y="3432643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4104711" y="6615849"/>
            <a:ext cx="3079691" cy="2599816"/>
          </a:xfrm>
          <a:custGeom>
            <a:avLst/>
            <a:gdLst/>
            <a:ahLst/>
            <a:cxnLst/>
            <a:rect r="r" b="b" t="t" l="l"/>
            <a:pathLst>
              <a:path h="2599816" w="3079691">
                <a:moveTo>
                  <a:pt x="0" y="0"/>
                </a:moveTo>
                <a:lnTo>
                  <a:pt x="3079691" y="0"/>
                </a:lnTo>
                <a:lnTo>
                  <a:pt x="3079691" y="2599816"/>
                </a:lnTo>
                <a:lnTo>
                  <a:pt x="0" y="259981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11017" r="0" b="-744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3915732" y="8997026"/>
            <a:ext cx="3270402" cy="863627"/>
          </a:xfrm>
          <a:custGeom>
            <a:avLst/>
            <a:gdLst/>
            <a:ahLst/>
            <a:cxnLst/>
            <a:rect r="r" b="b" t="t" l="l"/>
            <a:pathLst>
              <a:path h="863627" w="3270402">
                <a:moveTo>
                  <a:pt x="0" y="0"/>
                </a:moveTo>
                <a:lnTo>
                  <a:pt x="3270402" y="0"/>
                </a:lnTo>
                <a:lnTo>
                  <a:pt x="3270402" y="863626"/>
                </a:lnTo>
                <a:lnTo>
                  <a:pt x="0" y="863626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Freeform 9" id="9"/>
          <p:cNvSpPr/>
          <p:nvPr/>
        </p:nvSpPr>
        <p:spPr>
          <a:xfrm flipH="false" flipV="false" rot="0">
            <a:off x="7393952" y="6428009"/>
            <a:ext cx="3500096" cy="3432644"/>
          </a:xfrm>
          <a:custGeom>
            <a:avLst/>
            <a:gdLst/>
            <a:ahLst/>
            <a:cxnLst/>
            <a:rect r="r" b="b" t="t" l="l"/>
            <a:pathLst>
              <a:path h="3432644" w="3500096">
                <a:moveTo>
                  <a:pt x="0" y="0"/>
                </a:moveTo>
                <a:lnTo>
                  <a:pt x="3500096" y="0"/>
                </a:lnTo>
                <a:lnTo>
                  <a:pt x="3500096" y="3432643"/>
                </a:lnTo>
                <a:lnTo>
                  <a:pt x="0" y="3432643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 l="0" t="0" r="0" b="0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7393952" y="6428009"/>
            <a:ext cx="3281340" cy="2787657"/>
          </a:xfrm>
          <a:custGeom>
            <a:avLst/>
            <a:gdLst/>
            <a:ahLst/>
            <a:cxnLst/>
            <a:rect r="r" b="b" t="t" l="l"/>
            <a:pathLst>
              <a:path h="2787657" w="3281340">
                <a:moveTo>
                  <a:pt x="0" y="0"/>
                </a:moveTo>
                <a:lnTo>
                  <a:pt x="3281340" y="0"/>
                </a:lnTo>
                <a:lnTo>
                  <a:pt x="3281340" y="2787656"/>
                </a:lnTo>
                <a:lnTo>
                  <a:pt x="0" y="2787656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0" r="0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7393952" y="8997026"/>
            <a:ext cx="3281340" cy="863627"/>
          </a:xfrm>
          <a:custGeom>
            <a:avLst/>
            <a:gdLst/>
            <a:ahLst/>
            <a:cxnLst/>
            <a:rect r="r" b="b" t="t" l="l"/>
            <a:pathLst>
              <a:path h="863627" w="3281340">
                <a:moveTo>
                  <a:pt x="0" y="0"/>
                </a:moveTo>
                <a:lnTo>
                  <a:pt x="3281340" y="0"/>
                </a:lnTo>
                <a:lnTo>
                  <a:pt x="3281340" y="863626"/>
                </a:lnTo>
                <a:lnTo>
                  <a:pt x="0" y="863626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0" t="0" r="0" b="0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0883110" y="6428009"/>
            <a:ext cx="3489158" cy="3432644"/>
          </a:xfrm>
          <a:custGeom>
            <a:avLst/>
            <a:gdLst/>
            <a:ahLst/>
            <a:cxnLst/>
            <a:rect r="r" b="b" t="t" l="l"/>
            <a:pathLst>
              <a:path h="3432644" w="3489158">
                <a:moveTo>
                  <a:pt x="0" y="0"/>
                </a:moveTo>
                <a:lnTo>
                  <a:pt x="3489158" y="0"/>
                </a:lnTo>
                <a:lnTo>
                  <a:pt x="3489158" y="3432643"/>
                </a:lnTo>
                <a:lnTo>
                  <a:pt x="0" y="3432643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 l="0" t="0" r="0" b="0"/>
            </a:stretch>
          </a:blipFill>
        </p:spPr>
      </p:sp>
      <p:sp>
        <p:nvSpPr>
          <p:cNvPr name="Freeform 13" id="13"/>
          <p:cNvSpPr/>
          <p:nvPr/>
        </p:nvSpPr>
        <p:spPr>
          <a:xfrm flipH="false" flipV="false" rot="0">
            <a:off x="10883110" y="6428009"/>
            <a:ext cx="3270402" cy="2787657"/>
          </a:xfrm>
          <a:custGeom>
            <a:avLst/>
            <a:gdLst/>
            <a:ahLst/>
            <a:cxnLst/>
            <a:rect r="r" b="b" t="t" l="l"/>
            <a:pathLst>
              <a:path h="2787657" w="3270402">
                <a:moveTo>
                  <a:pt x="0" y="0"/>
                </a:moveTo>
                <a:lnTo>
                  <a:pt x="3270402" y="0"/>
                </a:lnTo>
                <a:lnTo>
                  <a:pt x="3270402" y="2787656"/>
                </a:lnTo>
                <a:lnTo>
                  <a:pt x="0" y="2787656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 l="0" t="0" r="0" b="0"/>
            </a:stretch>
          </a:blipFill>
        </p:spPr>
      </p:sp>
      <p:sp>
        <p:nvSpPr>
          <p:cNvPr name="Freeform 14" id="14"/>
          <p:cNvSpPr/>
          <p:nvPr/>
        </p:nvSpPr>
        <p:spPr>
          <a:xfrm flipH="false" flipV="false" rot="0">
            <a:off x="10883110" y="8997026"/>
            <a:ext cx="3270402" cy="863627"/>
          </a:xfrm>
          <a:custGeom>
            <a:avLst/>
            <a:gdLst/>
            <a:ahLst/>
            <a:cxnLst/>
            <a:rect r="r" b="b" t="t" l="l"/>
            <a:pathLst>
              <a:path h="863627" w="3270402">
                <a:moveTo>
                  <a:pt x="0" y="0"/>
                </a:moveTo>
                <a:lnTo>
                  <a:pt x="3270402" y="0"/>
                </a:lnTo>
                <a:lnTo>
                  <a:pt x="3270402" y="863626"/>
                </a:lnTo>
                <a:lnTo>
                  <a:pt x="0" y="863626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 l="0" t="0" r="0" b="0"/>
            </a:stretch>
          </a:blipFill>
        </p:spPr>
      </p:sp>
      <p:sp>
        <p:nvSpPr>
          <p:cNvPr name="Freeform 15" id="15"/>
          <p:cNvSpPr/>
          <p:nvPr/>
        </p:nvSpPr>
        <p:spPr>
          <a:xfrm flipH="false" flipV="false" rot="0">
            <a:off x="14361330" y="6428009"/>
            <a:ext cx="3500096" cy="3432644"/>
          </a:xfrm>
          <a:custGeom>
            <a:avLst/>
            <a:gdLst/>
            <a:ahLst/>
            <a:cxnLst/>
            <a:rect r="r" b="b" t="t" l="l"/>
            <a:pathLst>
              <a:path h="3432644" w="3500096">
                <a:moveTo>
                  <a:pt x="0" y="0"/>
                </a:moveTo>
                <a:lnTo>
                  <a:pt x="3500096" y="0"/>
                </a:lnTo>
                <a:lnTo>
                  <a:pt x="3500096" y="3432643"/>
                </a:lnTo>
                <a:lnTo>
                  <a:pt x="0" y="3432643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 l="0" t="0" r="0" b="0"/>
            </a:stretch>
          </a:blipFill>
        </p:spPr>
      </p:sp>
      <p:sp>
        <p:nvSpPr>
          <p:cNvPr name="Freeform 16" id="16"/>
          <p:cNvSpPr/>
          <p:nvPr/>
        </p:nvSpPr>
        <p:spPr>
          <a:xfrm flipH="false" flipV="false" rot="0">
            <a:off x="14581818" y="6783662"/>
            <a:ext cx="3060852" cy="2339004"/>
          </a:xfrm>
          <a:custGeom>
            <a:avLst/>
            <a:gdLst/>
            <a:ahLst/>
            <a:cxnLst/>
            <a:rect r="r" b="b" t="t" l="l"/>
            <a:pathLst>
              <a:path h="2339004" w="3060852">
                <a:moveTo>
                  <a:pt x="0" y="0"/>
                </a:moveTo>
                <a:lnTo>
                  <a:pt x="3060852" y="0"/>
                </a:lnTo>
                <a:lnTo>
                  <a:pt x="3060852" y="2339004"/>
                </a:lnTo>
                <a:lnTo>
                  <a:pt x="0" y="2339004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 l="-22078" t="-15205" r="-14875" b="-3976"/>
            </a:stretch>
          </a:blipFill>
        </p:spPr>
      </p:sp>
      <p:sp>
        <p:nvSpPr>
          <p:cNvPr name="Freeform 17" id="17"/>
          <p:cNvSpPr/>
          <p:nvPr/>
        </p:nvSpPr>
        <p:spPr>
          <a:xfrm flipH="false" flipV="false" rot="0">
            <a:off x="14361330" y="8997026"/>
            <a:ext cx="3281340" cy="863627"/>
          </a:xfrm>
          <a:custGeom>
            <a:avLst/>
            <a:gdLst/>
            <a:ahLst/>
            <a:cxnLst/>
            <a:rect r="r" b="b" t="t" l="l"/>
            <a:pathLst>
              <a:path h="863627" w="3281340">
                <a:moveTo>
                  <a:pt x="0" y="0"/>
                </a:moveTo>
                <a:lnTo>
                  <a:pt x="3281340" y="0"/>
                </a:lnTo>
                <a:lnTo>
                  <a:pt x="3281340" y="863626"/>
                </a:lnTo>
                <a:lnTo>
                  <a:pt x="0" y="863626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 l="0" t="0" r="0" b="0"/>
            </a:stretch>
          </a:blipFill>
        </p:spPr>
      </p:sp>
      <p:sp>
        <p:nvSpPr>
          <p:cNvPr name="Freeform 18" id="18"/>
          <p:cNvSpPr/>
          <p:nvPr/>
        </p:nvSpPr>
        <p:spPr>
          <a:xfrm flipH="false" flipV="false" rot="0">
            <a:off x="13757834" y="0"/>
            <a:ext cx="2300870" cy="684509"/>
          </a:xfrm>
          <a:custGeom>
            <a:avLst/>
            <a:gdLst/>
            <a:ahLst/>
            <a:cxnLst/>
            <a:rect r="r" b="b" t="t" l="l"/>
            <a:pathLst>
              <a:path h="684509" w="2300870">
                <a:moveTo>
                  <a:pt x="0" y="0"/>
                </a:moveTo>
                <a:lnTo>
                  <a:pt x="2300870" y="0"/>
                </a:lnTo>
                <a:lnTo>
                  <a:pt x="2300870" y="684509"/>
                </a:lnTo>
                <a:lnTo>
                  <a:pt x="0" y="684509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 l="0" t="0" r="0" b="0"/>
            </a:stretch>
          </a:blipFill>
        </p:spPr>
      </p:sp>
      <p:sp>
        <p:nvSpPr>
          <p:cNvPr name="Freeform 19" id="19"/>
          <p:cNvSpPr/>
          <p:nvPr/>
        </p:nvSpPr>
        <p:spPr>
          <a:xfrm flipH="false" flipV="false" rot="0">
            <a:off x="10675292" y="0"/>
            <a:ext cx="2653623" cy="684509"/>
          </a:xfrm>
          <a:custGeom>
            <a:avLst/>
            <a:gdLst/>
            <a:ahLst/>
            <a:cxnLst/>
            <a:rect r="r" b="b" t="t" l="l"/>
            <a:pathLst>
              <a:path h="684509" w="2653623">
                <a:moveTo>
                  <a:pt x="0" y="0"/>
                </a:moveTo>
                <a:lnTo>
                  <a:pt x="2653623" y="0"/>
                </a:lnTo>
                <a:lnTo>
                  <a:pt x="2653623" y="684509"/>
                </a:lnTo>
                <a:lnTo>
                  <a:pt x="0" y="684509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6526529" y="0"/>
            <a:ext cx="1761471" cy="681070"/>
          </a:xfrm>
          <a:custGeom>
            <a:avLst/>
            <a:gdLst/>
            <a:ahLst/>
            <a:cxnLst/>
            <a:rect r="r" b="b" t="t" l="l"/>
            <a:pathLst>
              <a:path h="681070" w="1761471">
                <a:moveTo>
                  <a:pt x="0" y="0"/>
                </a:moveTo>
                <a:lnTo>
                  <a:pt x="1761471" y="0"/>
                </a:lnTo>
                <a:lnTo>
                  <a:pt x="1761471" y="681070"/>
                </a:lnTo>
                <a:lnTo>
                  <a:pt x="0" y="68107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 l="0" t="0" r="0" b="0"/>
            </a:stretch>
          </a:blipFill>
        </p:spPr>
      </p:sp>
      <p:sp>
        <p:nvSpPr>
          <p:cNvPr name="Freeform 21" id="21"/>
          <p:cNvSpPr/>
          <p:nvPr/>
        </p:nvSpPr>
        <p:spPr>
          <a:xfrm flipH="false" flipV="false" rot="0">
            <a:off x="10154769" y="2101924"/>
            <a:ext cx="7586160" cy="3691188"/>
          </a:xfrm>
          <a:custGeom>
            <a:avLst/>
            <a:gdLst/>
            <a:ahLst/>
            <a:cxnLst/>
            <a:rect r="r" b="b" t="t" l="l"/>
            <a:pathLst>
              <a:path h="3691188" w="7586160">
                <a:moveTo>
                  <a:pt x="0" y="0"/>
                </a:moveTo>
                <a:lnTo>
                  <a:pt x="7586160" y="0"/>
                </a:lnTo>
                <a:lnTo>
                  <a:pt x="7586160" y="3691188"/>
                </a:lnTo>
                <a:lnTo>
                  <a:pt x="0" y="3691188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426574" y="1162050"/>
            <a:ext cx="9030223" cy="9398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119"/>
              </a:lnSpc>
            </a:pPr>
            <a:r>
              <a:rPr lang="en-US" sz="7119" b="true">
                <a:solidFill>
                  <a:srgbClr val="F0ECE3"/>
                </a:solidFill>
                <a:latin typeface="Roboto Bold"/>
                <a:ea typeface="Roboto Bold"/>
                <a:cs typeface="Roboto Bold"/>
                <a:sym typeface="Roboto Bold"/>
              </a:rPr>
              <a:t>ERASMUS DANI 2026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550087" y="2295039"/>
            <a:ext cx="9285089" cy="12776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925"/>
              </a:lnSpc>
            </a:pPr>
            <a:r>
              <a:rPr lang="en-US" sz="4925" b="true">
                <a:solidFill>
                  <a:srgbClr val="80A4D6"/>
                </a:solidFill>
                <a:latin typeface="Roboto Bold"/>
                <a:ea typeface="Roboto Bold"/>
                <a:cs typeface="Roboto Bold"/>
                <a:sym typeface="Roboto Bold"/>
              </a:rPr>
              <a:t>“UČIMO IZVAN MREŽE-NAPREDUJEMO NA MREŽI”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587990" y="3692387"/>
            <a:ext cx="7089147" cy="250262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81"/>
              </a:lnSpc>
            </a:pPr>
            <a:r>
              <a:rPr lang="en-US" sz="2490" spc="-4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Erasmus dane obilježili smo predavanjima, radionicama, izložbama, sportskim i kreativnim aktivnostima. </a:t>
            </a:r>
          </a:p>
          <a:p>
            <a:pPr algn="l">
              <a:lnSpc>
                <a:spcPts val="3981"/>
              </a:lnSpc>
            </a:pPr>
          </a:p>
          <a:p>
            <a:pPr algn="l">
              <a:lnSpc>
                <a:spcPts val="3983"/>
              </a:lnSpc>
            </a:pPr>
            <a:r>
              <a:rPr lang="en-US" sz="2490" spc="-4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Kako nam je bilo pogledajte u prezentaciji.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125915" y="9383962"/>
            <a:ext cx="2000665" cy="252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6"/>
              </a:lnSpc>
            </a:pPr>
            <a:r>
              <a:rPr lang="en-US" b="true" sz="1916">
                <a:solidFill>
                  <a:srgbClr val="F0ECE3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IZLOŽBE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361531" y="9383962"/>
            <a:ext cx="2522987" cy="252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6"/>
              </a:lnSpc>
            </a:pPr>
            <a:r>
              <a:rPr lang="en-US" b="true" sz="1916">
                <a:solidFill>
                  <a:srgbClr val="F0ECE3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PREDAVANJA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8309196" y="9383962"/>
            <a:ext cx="1620137" cy="252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6"/>
              </a:lnSpc>
            </a:pPr>
            <a:r>
              <a:rPr lang="en-US" b="true" sz="1916">
                <a:solidFill>
                  <a:srgbClr val="F0ECE3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RADIONICE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200115" y="9383962"/>
            <a:ext cx="2747734" cy="252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6"/>
              </a:lnSpc>
            </a:pPr>
            <a:r>
              <a:rPr lang="en-US" b="true" sz="1916">
                <a:solidFill>
                  <a:srgbClr val="F0ECE3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PLES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4944852" y="9383962"/>
            <a:ext cx="2227704" cy="25211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16"/>
              </a:lnSpc>
            </a:pPr>
            <a:r>
              <a:rPr lang="en-US" b="true" sz="1916">
                <a:solidFill>
                  <a:srgbClr val="F0ECE3"/>
                </a:solidFill>
                <a:latin typeface="Inter Semi-Bold"/>
                <a:ea typeface="Inter Semi-Bold"/>
                <a:cs typeface="Inter Semi-Bold"/>
                <a:sym typeface="Inter Semi-Bold"/>
              </a:rPr>
              <a:t>SPORT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C25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TextBox 2" id="2"/>
          <p:cNvSpPr txBox="true"/>
          <p:nvPr/>
        </p:nvSpPr>
        <p:spPr>
          <a:xfrm rot="0">
            <a:off x="444077" y="969616"/>
            <a:ext cx="5596282" cy="10586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54"/>
              </a:lnSpc>
            </a:pPr>
            <a:r>
              <a:rPr lang="en-US" sz="7954" b="true">
                <a:solidFill>
                  <a:srgbClr val="F0EDE4"/>
                </a:solidFill>
                <a:latin typeface="Roboto Bold"/>
                <a:ea typeface="Roboto Bold"/>
                <a:cs typeface="Roboto Bold"/>
                <a:sym typeface="Roboto Bold"/>
              </a:rPr>
              <a:t>RADIONICA</a:t>
            </a:r>
          </a:p>
        </p:txBody>
      </p:sp>
      <p:sp>
        <p:nvSpPr>
          <p:cNvPr name="TextBox 3" id="3"/>
          <p:cNvSpPr txBox="true"/>
          <p:nvPr/>
        </p:nvSpPr>
        <p:spPr>
          <a:xfrm rot="0">
            <a:off x="444077" y="2336420"/>
            <a:ext cx="6542912" cy="205823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954"/>
              </a:lnSpc>
            </a:pPr>
            <a:r>
              <a:rPr lang="en-US" sz="7954" b="true">
                <a:solidFill>
                  <a:srgbClr val="7B9BCA"/>
                </a:solidFill>
                <a:latin typeface="Roboto Bold"/>
                <a:ea typeface="Roboto Bold"/>
                <a:cs typeface="Roboto Bold"/>
                <a:sym typeface="Roboto Bold"/>
              </a:rPr>
              <a:t>ŠTO SE KRIJE IZA EKRANA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45330" y="4285339"/>
            <a:ext cx="2843828" cy="218640"/>
          </a:xfrm>
          <a:custGeom>
            <a:avLst/>
            <a:gdLst/>
            <a:ahLst/>
            <a:cxnLst/>
            <a:rect r="r" b="b" t="t" l="l"/>
            <a:pathLst>
              <a:path h="218640" w="2843828">
                <a:moveTo>
                  <a:pt x="0" y="0"/>
                </a:moveTo>
                <a:lnTo>
                  <a:pt x="2843828" y="0"/>
                </a:lnTo>
                <a:lnTo>
                  <a:pt x="2843828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444077" y="4704613"/>
            <a:ext cx="5253992" cy="23105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0"/>
              </a:lnSpc>
            </a:pPr>
            <a:r>
              <a:rPr lang="en-US" sz="233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Socijalna pedagoginja Danijela Perić iz Centra za sigurniji internet održala je radionicu za učenike petih razreda pod nazivom “Što se krije iza ekrana”.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444077" y="7215750"/>
            <a:ext cx="5599421" cy="2777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0"/>
              </a:lnSpc>
            </a:pPr>
            <a:r>
              <a:rPr lang="en-US" sz="2332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Učilo se o lažnim profilima i anonimnosti na Internetu, PEGI oznakama, oblicima vršnjačkog nasilja na internetu, kako digitalni sadržaji utječu na mentalno zdravlje i kome se obratiti za pomoć kada treba. 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2582604" y="3521724"/>
            <a:ext cx="5369405" cy="6471255"/>
          </a:xfrm>
          <a:custGeom>
            <a:avLst/>
            <a:gdLst/>
            <a:ahLst/>
            <a:cxnLst/>
            <a:rect r="r" b="b" t="t" l="l"/>
            <a:pathLst>
              <a:path h="6471255" w="5369405">
                <a:moveTo>
                  <a:pt x="0" y="0"/>
                </a:moveTo>
                <a:lnTo>
                  <a:pt x="5369405" y="0"/>
                </a:lnTo>
                <a:lnTo>
                  <a:pt x="5369405" y="6471255"/>
                </a:lnTo>
                <a:lnTo>
                  <a:pt x="0" y="6471255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228" t="-5255" r="-5555" b="-1288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6986989" y="544470"/>
            <a:ext cx="5369405" cy="6471255"/>
          </a:xfrm>
          <a:custGeom>
            <a:avLst/>
            <a:gdLst/>
            <a:ahLst/>
            <a:cxnLst/>
            <a:rect r="r" b="b" t="t" l="l"/>
            <a:pathLst>
              <a:path h="6471255" w="5369405">
                <a:moveTo>
                  <a:pt x="0" y="0"/>
                </a:moveTo>
                <a:lnTo>
                  <a:pt x="5369405" y="0"/>
                </a:lnTo>
                <a:lnTo>
                  <a:pt x="5369405" y="6471255"/>
                </a:lnTo>
                <a:lnTo>
                  <a:pt x="0" y="647125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5102" t="-21919" r="-5102" b="0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091D3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8279914" cy="10287000"/>
          </a:xfrm>
          <a:custGeom>
            <a:avLst/>
            <a:gdLst/>
            <a:ahLst/>
            <a:cxnLst/>
            <a:rect r="r" b="b" t="t" l="l"/>
            <a:pathLst>
              <a:path h="10287000" w="8279914">
                <a:moveTo>
                  <a:pt x="0" y="0"/>
                </a:moveTo>
                <a:lnTo>
                  <a:pt x="8279914" y="0"/>
                </a:lnTo>
                <a:lnTo>
                  <a:pt x="8279914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8279914" y="612351"/>
            <a:ext cx="9592450" cy="5575313"/>
          </a:xfrm>
          <a:custGeom>
            <a:avLst/>
            <a:gdLst/>
            <a:ahLst/>
            <a:cxnLst/>
            <a:rect r="r" b="b" t="t" l="l"/>
            <a:pathLst>
              <a:path h="5575313" w="9592450">
                <a:moveTo>
                  <a:pt x="0" y="0"/>
                </a:moveTo>
                <a:lnTo>
                  <a:pt x="9592450" y="0"/>
                </a:lnTo>
                <a:lnTo>
                  <a:pt x="9592450" y="5575313"/>
                </a:lnTo>
                <a:lnTo>
                  <a:pt x="0" y="5575313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64701" r="0" b="-64701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7601770" y="6187664"/>
            <a:ext cx="3500096" cy="4077631"/>
          </a:xfrm>
          <a:custGeom>
            <a:avLst/>
            <a:gdLst/>
            <a:ahLst/>
            <a:cxnLst/>
            <a:rect r="r" b="b" t="t" l="l"/>
            <a:pathLst>
              <a:path h="4077631" w="3500096">
                <a:moveTo>
                  <a:pt x="0" y="0"/>
                </a:moveTo>
                <a:lnTo>
                  <a:pt x="3500096" y="0"/>
                </a:lnTo>
                <a:lnTo>
                  <a:pt x="3500096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7224" r="0" b="-7224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11101866" y="6209369"/>
            <a:ext cx="3270402" cy="4077631"/>
          </a:xfrm>
          <a:custGeom>
            <a:avLst/>
            <a:gdLst/>
            <a:ahLst/>
            <a:cxnLst/>
            <a:rect r="r" b="b" t="t" l="l"/>
            <a:pathLst>
              <a:path h="4077631" w="3270402">
                <a:moveTo>
                  <a:pt x="0" y="0"/>
                </a:moveTo>
                <a:lnTo>
                  <a:pt x="3270402" y="0"/>
                </a:lnTo>
                <a:lnTo>
                  <a:pt x="3270402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-3468" r="0" b="-3468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4372268" y="6187664"/>
            <a:ext cx="3500096" cy="4077631"/>
          </a:xfrm>
          <a:custGeom>
            <a:avLst/>
            <a:gdLst/>
            <a:ahLst/>
            <a:cxnLst/>
            <a:rect r="r" b="b" t="t" l="l"/>
            <a:pathLst>
              <a:path h="4077631" w="3500096">
                <a:moveTo>
                  <a:pt x="0" y="0"/>
                </a:moveTo>
                <a:lnTo>
                  <a:pt x="3500096" y="0"/>
                </a:lnTo>
                <a:lnTo>
                  <a:pt x="3500096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7224" r="0" b="-7224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4285339"/>
            <a:ext cx="3489158" cy="218640"/>
          </a:xfrm>
          <a:custGeom>
            <a:avLst/>
            <a:gdLst/>
            <a:ahLst/>
            <a:cxnLst/>
            <a:rect r="r" b="b" t="t" l="l"/>
            <a:pathLst>
              <a:path h="218640" w="3489158">
                <a:moveTo>
                  <a:pt x="0" y="0"/>
                </a:moveTo>
                <a:lnTo>
                  <a:pt x="3489158" y="0"/>
                </a:lnTo>
                <a:lnTo>
                  <a:pt x="3489158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0238766" y="807917"/>
            <a:ext cx="903440" cy="885371"/>
          </a:xfrm>
          <a:custGeom>
            <a:avLst/>
            <a:gdLst/>
            <a:ahLst/>
            <a:cxnLst/>
            <a:rect r="r" b="b" t="t" l="l"/>
            <a:pathLst>
              <a:path h="885371" w="903440">
                <a:moveTo>
                  <a:pt x="0" y="0"/>
                </a:moveTo>
                <a:lnTo>
                  <a:pt x="903440" y="0"/>
                </a:lnTo>
                <a:lnTo>
                  <a:pt x="903440" y="885371"/>
                </a:lnTo>
                <a:lnTo>
                  <a:pt x="0" y="885371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771031" y="1635935"/>
            <a:ext cx="3264104" cy="12869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636"/>
              </a:lnSpc>
            </a:pPr>
            <a:r>
              <a:rPr lang="en-US" b="true" sz="9636" spc="94">
                <a:solidFill>
                  <a:srgbClr val="F4F0E6"/>
                </a:solidFill>
                <a:latin typeface="Roboto Bold"/>
                <a:ea typeface="Roboto Bold"/>
                <a:cs typeface="Roboto Bold"/>
                <a:sym typeface="Roboto Bold"/>
              </a:rPr>
              <a:t>JUDO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740588" y="2885032"/>
            <a:ext cx="6308408" cy="12014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9078"/>
              </a:lnSpc>
            </a:pPr>
            <a:r>
              <a:rPr lang="en-US" b="true" sz="9078" spc="88">
                <a:solidFill>
                  <a:srgbClr val="7F9FCD"/>
                </a:solidFill>
                <a:latin typeface="Roboto Bold"/>
                <a:ea typeface="Roboto Bold"/>
                <a:cs typeface="Roboto Bold"/>
                <a:sym typeface="Roboto Bold"/>
              </a:rPr>
              <a:t>RADIONICA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755410" y="4701795"/>
            <a:ext cx="4826163" cy="351227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981"/>
              </a:lnSpc>
            </a:pPr>
            <a:r>
              <a:rPr lang="en-US" sz="2490" spc="-22">
                <a:solidFill>
                  <a:srgbClr val="F4F0E6"/>
                </a:solidFill>
                <a:latin typeface="Inter"/>
                <a:ea typeface="Inter"/>
                <a:cs typeface="Inter"/>
                <a:sym typeface="Inter"/>
              </a:rPr>
              <a:t>Učenici PRO A razreda posjetili su Judo klub "Yuki".</a:t>
            </a:r>
          </a:p>
          <a:p>
            <a:pPr algn="l">
              <a:lnSpc>
                <a:spcPts val="3983"/>
              </a:lnSpc>
            </a:pPr>
            <a:r>
              <a:rPr lang="en-US" sz="2490" spc="-24">
                <a:solidFill>
                  <a:srgbClr val="F4F0E6"/>
                </a:solidFill>
                <a:latin typeface="Inter"/>
                <a:ea typeface="Inter"/>
                <a:cs typeface="Inter"/>
                <a:sym typeface="Inter"/>
              </a:rPr>
              <a:t>Pod vodstvom trenerica izvodili su svoje prve judo vježbe. </a:t>
            </a:r>
            <a:r>
              <a:rPr lang="en-US" sz="2490" spc="-24">
                <a:solidFill>
                  <a:srgbClr val="F4F0E6"/>
                </a:solidFill>
                <a:latin typeface="Inter"/>
                <a:ea typeface="Inter"/>
                <a:cs typeface="Inter"/>
                <a:sym typeface="Inter"/>
              </a:rPr>
              <a:t>Pored motoričkih vještina, razvijali su nove interese i jačali međusobnu suradnju.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066699"/>
            <a:ext cx="3489158" cy="229572"/>
          </a:xfrm>
          <a:custGeom>
            <a:avLst/>
            <a:gdLst/>
            <a:ahLst/>
            <a:cxnLst/>
            <a:rect r="r" b="b" t="t" l="l"/>
            <a:pathLst>
              <a:path h="229572" w="3489158">
                <a:moveTo>
                  <a:pt x="0" y="0"/>
                </a:moveTo>
                <a:lnTo>
                  <a:pt x="3489158" y="0"/>
                </a:lnTo>
                <a:lnTo>
                  <a:pt x="3489158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9144000" y="4285339"/>
            <a:ext cx="8279914" cy="863627"/>
          </a:xfrm>
          <a:custGeom>
            <a:avLst/>
            <a:gdLst/>
            <a:ahLst/>
            <a:cxnLst/>
            <a:rect r="r" b="b" t="t" l="l"/>
            <a:pathLst>
              <a:path h="863627" w="8279914">
                <a:moveTo>
                  <a:pt x="0" y="0"/>
                </a:moveTo>
                <a:lnTo>
                  <a:pt x="8279914" y="0"/>
                </a:lnTo>
                <a:lnTo>
                  <a:pt x="8279914" y="863627"/>
                </a:lnTo>
                <a:lnTo>
                  <a:pt x="0" y="86362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35999" y="4430618"/>
            <a:ext cx="3947664" cy="5077048"/>
          </a:xfrm>
          <a:custGeom>
            <a:avLst/>
            <a:gdLst/>
            <a:ahLst/>
            <a:cxnLst/>
            <a:rect r="r" b="b" t="t" l="l"/>
            <a:pathLst>
              <a:path h="5077048" w="3947664">
                <a:moveTo>
                  <a:pt x="0" y="0"/>
                </a:moveTo>
                <a:lnTo>
                  <a:pt x="3947664" y="0"/>
                </a:lnTo>
                <a:lnTo>
                  <a:pt x="3947664" y="5077048"/>
                </a:lnTo>
                <a:lnTo>
                  <a:pt x="0" y="50770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3710398" y="1073732"/>
            <a:ext cx="4304752" cy="4178964"/>
          </a:xfrm>
          <a:custGeom>
            <a:avLst/>
            <a:gdLst/>
            <a:ahLst/>
            <a:cxnLst/>
            <a:rect r="r" b="b" t="t" l="l"/>
            <a:pathLst>
              <a:path h="4178964" w="4304752">
                <a:moveTo>
                  <a:pt x="0" y="0"/>
                </a:moveTo>
                <a:lnTo>
                  <a:pt x="4304752" y="0"/>
                </a:lnTo>
                <a:lnTo>
                  <a:pt x="4304752" y="4178965"/>
                </a:lnTo>
                <a:lnTo>
                  <a:pt x="0" y="417896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0195102" y="1073732"/>
            <a:ext cx="3056425" cy="4075234"/>
          </a:xfrm>
          <a:custGeom>
            <a:avLst/>
            <a:gdLst/>
            <a:ahLst/>
            <a:cxnLst/>
            <a:rect r="r" b="b" t="t" l="l"/>
            <a:pathLst>
              <a:path h="4075234" w="3056425">
                <a:moveTo>
                  <a:pt x="0" y="0"/>
                </a:moveTo>
                <a:lnTo>
                  <a:pt x="3056426" y="0"/>
                </a:lnTo>
                <a:lnTo>
                  <a:pt x="3056426" y="4075234"/>
                </a:lnTo>
                <a:lnTo>
                  <a:pt x="0" y="4075234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Freeform 8" id="8"/>
          <p:cNvSpPr/>
          <p:nvPr/>
        </p:nvSpPr>
        <p:spPr>
          <a:xfrm flipH="false" flipV="false" rot="0">
            <a:off x="11272948" y="5528182"/>
            <a:ext cx="5307583" cy="3979484"/>
          </a:xfrm>
          <a:custGeom>
            <a:avLst/>
            <a:gdLst/>
            <a:ahLst/>
            <a:cxnLst/>
            <a:rect r="r" b="b" t="t" l="l"/>
            <a:pathLst>
              <a:path h="3979484" w="5307583">
                <a:moveTo>
                  <a:pt x="0" y="0"/>
                </a:moveTo>
                <a:lnTo>
                  <a:pt x="5307583" y="0"/>
                </a:lnTo>
                <a:lnTo>
                  <a:pt x="5307583" y="3979484"/>
                </a:lnTo>
                <a:lnTo>
                  <a:pt x="0" y="397948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 l="0" t="0" r="0" b="0"/>
            </a:stretch>
          </a:blipFill>
        </p:spPr>
      </p:sp>
      <p:sp>
        <p:nvSpPr>
          <p:cNvPr name="TextBox 9" id="9"/>
          <p:cNvSpPr txBox="true"/>
          <p:nvPr/>
        </p:nvSpPr>
        <p:spPr>
          <a:xfrm rot="0">
            <a:off x="235999" y="1206548"/>
            <a:ext cx="11036949" cy="7282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420"/>
              </a:lnSpc>
            </a:pPr>
            <a:r>
              <a:rPr lang="en-US" b="true" sz="5420" spc="108">
                <a:solidFill>
                  <a:srgbClr val="FFFFFF"/>
                </a:solidFill>
                <a:latin typeface="Roboto Bold"/>
                <a:ea typeface="Roboto Bold"/>
                <a:cs typeface="Roboto Bold"/>
                <a:sym typeface="Roboto Bold"/>
              </a:rPr>
              <a:t>RADIONICA </a:t>
            </a:r>
            <a:r>
              <a:rPr lang="en-US" b="true" sz="5420" spc="108">
                <a:solidFill>
                  <a:srgbClr val="658BC1"/>
                </a:solidFill>
                <a:latin typeface="Roboto Bold"/>
                <a:ea typeface="Roboto Bold"/>
                <a:cs typeface="Roboto Bold"/>
                <a:sym typeface="Roboto Bold"/>
              </a:rPr>
              <a:t>STEAM </a:t>
            </a:r>
            <a:r>
              <a:rPr lang="en-US" b="true" sz="5420" spc="108">
                <a:solidFill>
                  <a:srgbClr val="FF3131"/>
                </a:solidFill>
                <a:latin typeface="Roboto Bold"/>
                <a:ea typeface="Roboto Bold"/>
                <a:cs typeface="Roboto Bold"/>
                <a:sym typeface="Roboto Bold"/>
              </a:rPr>
              <a:t>SE</a:t>
            </a:r>
            <a:r>
              <a:rPr lang="en-US" b="true" sz="5420" spc="108">
                <a:solidFill>
                  <a:srgbClr val="FFDE59"/>
                </a:solidFill>
                <a:latin typeface="Roboto Bold"/>
                <a:ea typeface="Roboto Bold"/>
                <a:cs typeface="Roboto Bold"/>
                <a:sym typeface="Roboto Bold"/>
              </a:rPr>
              <a:t>MA</a:t>
            </a:r>
            <a:r>
              <a:rPr lang="en-US" b="true" sz="5420" spc="108">
                <a:solidFill>
                  <a:srgbClr val="00BF63"/>
                </a:solidFill>
                <a:latin typeface="Roboto Bold"/>
                <a:ea typeface="Roboto Bold"/>
                <a:cs typeface="Roboto Bold"/>
                <a:sym typeface="Roboto Bold"/>
              </a:rPr>
              <a:t>FOR</a:t>
            </a:r>
            <a:r>
              <a:rPr lang="en-US" b="true" sz="5420" spc="108">
                <a:solidFill>
                  <a:srgbClr val="658BC1"/>
                </a:solidFill>
                <a:latin typeface="Roboto Bold"/>
                <a:ea typeface="Roboto Bold"/>
                <a:cs typeface="Roboto Bold"/>
                <a:sym typeface="Roboto Bold"/>
              </a:rPr>
              <a:t> 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4507845" y="4914427"/>
            <a:ext cx="6092115" cy="434387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889"/>
              </a:lnSpc>
            </a:pPr>
            <a:r>
              <a:rPr lang="en-US" sz="2432">
                <a:solidFill>
                  <a:srgbClr val="FFFFFF">
                    <a:alpha val="84706"/>
                  </a:srgbClr>
                </a:solidFill>
                <a:latin typeface="Inter"/>
                <a:ea typeface="Inter"/>
                <a:cs typeface="Inter"/>
                <a:sym typeface="Inter"/>
              </a:rPr>
              <a:t>Cilj radionice je  bio interdisciplinarno povezivanje znanosti, tehnologije, inženjerstva, umjetnosti i matematike kroz svakodnevni model prometne signalizacije. </a:t>
            </a:r>
          </a:p>
          <a:p>
            <a:pPr algn="l">
              <a:lnSpc>
                <a:spcPts val="3890"/>
              </a:lnSpc>
            </a:pPr>
            <a:r>
              <a:rPr lang="en-US" sz="2432">
                <a:solidFill>
                  <a:srgbClr val="FFFFFF">
                    <a:alpha val="84706"/>
                  </a:srgbClr>
                </a:solidFill>
                <a:latin typeface="Inter"/>
                <a:ea typeface="Inter"/>
                <a:cs typeface="Inter"/>
                <a:sym typeface="Inter"/>
              </a:rPr>
              <a:t>Kroz izradu modela, timsku suradnju i algoritamsko razmišljanje, sudionici su primijenili suvremene europske obrazovne prakse i iskustveno učenje.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454406" y="2075491"/>
            <a:ext cx="9283497" cy="185785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30"/>
              </a:lnSpc>
              <a:spcBef>
                <a:spcPct val="0"/>
              </a:spcBef>
            </a:pPr>
            <a:r>
              <a:rPr lang="en-US" sz="24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 </a:t>
            </a:r>
            <a:r>
              <a:rPr lang="en-US" sz="24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Centru izvrsnosti SDŽ je u okviru obilježavanja Dana Erasmusa  održano je izlaganje i radionica „Semaforski model za razvijanje STEAM pitanja” pod vodstvom učiteljice mentorice Anite Belak Bumbak.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7831464" y="426348"/>
            <a:ext cx="4801694" cy="4941258"/>
          </a:xfrm>
          <a:custGeom>
            <a:avLst/>
            <a:gdLst/>
            <a:ahLst/>
            <a:cxnLst/>
            <a:rect r="r" b="b" t="t" l="l"/>
            <a:pathLst>
              <a:path h="4941258" w="4801694">
                <a:moveTo>
                  <a:pt x="0" y="0"/>
                </a:moveTo>
                <a:lnTo>
                  <a:pt x="4801694" y="0"/>
                </a:lnTo>
                <a:lnTo>
                  <a:pt x="4801694" y="4941258"/>
                </a:lnTo>
                <a:lnTo>
                  <a:pt x="0" y="494125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-14783" r="0" b="-14783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2622220" y="426348"/>
            <a:ext cx="5020450" cy="5148966"/>
          </a:xfrm>
          <a:custGeom>
            <a:avLst/>
            <a:gdLst/>
            <a:ahLst/>
            <a:cxnLst/>
            <a:rect r="r" b="b" t="t" l="l"/>
            <a:pathLst>
              <a:path h="5148966" w="5020450">
                <a:moveTo>
                  <a:pt x="0" y="0"/>
                </a:moveTo>
                <a:lnTo>
                  <a:pt x="5020450" y="0"/>
                </a:lnTo>
                <a:lnTo>
                  <a:pt x="5020450" y="5148965"/>
                </a:lnTo>
                <a:lnTo>
                  <a:pt x="0" y="514896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5002" r="0" b="-15002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5665669" y="4791778"/>
            <a:ext cx="6956663" cy="5265047"/>
          </a:xfrm>
          <a:custGeom>
            <a:avLst/>
            <a:gdLst/>
            <a:ahLst/>
            <a:cxnLst/>
            <a:rect r="r" b="b" t="t" l="l"/>
            <a:pathLst>
              <a:path h="5265047" w="6956663">
                <a:moveTo>
                  <a:pt x="0" y="0"/>
                </a:moveTo>
                <a:lnTo>
                  <a:pt x="6956662" y="0"/>
                </a:lnTo>
                <a:lnTo>
                  <a:pt x="6956662" y="5265047"/>
                </a:lnTo>
                <a:lnTo>
                  <a:pt x="0" y="5265047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11" t="-33209" r="0" b="-4351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2622220" y="5356674"/>
            <a:ext cx="5020450" cy="4503979"/>
          </a:xfrm>
          <a:custGeom>
            <a:avLst/>
            <a:gdLst/>
            <a:ahLst/>
            <a:cxnLst/>
            <a:rect r="r" b="b" t="t" l="l"/>
            <a:pathLst>
              <a:path h="4503979" w="5020450">
                <a:moveTo>
                  <a:pt x="0" y="0"/>
                </a:moveTo>
                <a:lnTo>
                  <a:pt x="5020450" y="0"/>
                </a:lnTo>
                <a:lnTo>
                  <a:pt x="5020450" y="4503978"/>
                </a:lnTo>
                <a:lnTo>
                  <a:pt x="0" y="450397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29744" t="0" r="-29744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0" y="4285339"/>
            <a:ext cx="3489158" cy="218640"/>
          </a:xfrm>
          <a:custGeom>
            <a:avLst/>
            <a:gdLst/>
            <a:ahLst/>
            <a:cxnLst/>
            <a:rect r="r" b="b" t="t" l="l"/>
            <a:pathLst>
              <a:path h="218640" w="3489158">
                <a:moveTo>
                  <a:pt x="0" y="0"/>
                </a:moveTo>
                <a:lnTo>
                  <a:pt x="3489158" y="0"/>
                </a:lnTo>
                <a:lnTo>
                  <a:pt x="3489158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259016" y="857250"/>
            <a:ext cx="6331823" cy="147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989"/>
              </a:lnSpc>
            </a:pPr>
            <a:r>
              <a:rPr lang="en-US" sz="8563" b="true">
                <a:solidFill>
                  <a:srgbClr val="F2ECE2"/>
                </a:solidFill>
                <a:latin typeface="Roboto Bold"/>
                <a:ea typeface="Roboto Bold"/>
                <a:cs typeface="Roboto Bold"/>
                <a:sym typeface="Roboto Bold"/>
              </a:rPr>
              <a:t>DEBATNA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259016" y="2075609"/>
            <a:ext cx="5980187" cy="14712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1989"/>
              </a:lnSpc>
            </a:pPr>
            <a:r>
              <a:rPr lang="en-US" sz="8563" b="true">
                <a:solidFill>
                  <a:srgbClr val="7D9FD0"/>
                </a:solidFill>
                <a:latin typeface="Roboto Bold"/>
                <a:ea typeface="Roboto Bold"/>
                <a:cs typeface="Roboto Bold"/>
                <a:sym typeface="Roboto Bold"/>
              </a:rPr>
              <a:t>RADIONICA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259016" y="4393035"/>
            <a:ext cx="5205830" cy="1308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2"/>
              </a:lnSpc>
            </a:pPr>
            <a:r>
              <a:rPr lang="en-US" sz="24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Učenici 7.c debatirali su o tezi “</a:t>
            </a:r>
            <a:r>
              <a:rPr lang="en-US" sz="24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Erasmus projekti koriste samo učenicima koji putuju”.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259016" y="6110383"/>
            <a:ext cx="5417479" cy="256439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2"/>
              </a:lnSpc>
            </a:pPr>
            <a:r>
              <a:rPr lang="en-US" sz="24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Sučeljavanjem argumenata i protuargumenata preispitivali su različita stajališta i promišljali o dobrobitima Erasmus projekata.</a:t>
            </a:r>
          </a:p>
          <a:p>
            <a:pPr algn="l">
              <a:lnSpc>
                <a:spcPts val="3482"/>
              </a:lnSpc>
            </a:pPr>
          </a:p>
          <a:p>
            <a:pPr algn="l">
              <a:lnSpc>
                <a:spcPts val="3482"/>
              </a:lnSpc>
            </a:pPr>
          </a:p>
        </p:txBody>
      </p:sp>
      <p:sp>
        <p:nvSpPr>
          <p:cNvPr name="TextBox 12" id="12"/>
          <p:cNvSpPr txBox="true"/>
          <p:nvPr/>
        </p:nvSpPr>
        <p:spPr>
          <a:xfrm rot="0">
            <a:off x="259016" y="8192374"/>
            <a:ext cx="4475358" cy="17075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482"/>
              </a:lnSpc>
            </a:pPr>
            <a:r>
              <a:rPr lang="en-US" sz="2487" b="true">
                <a:solidFill>
                  <a:srgbClr val="FFFFFF"/>
                </a:solidFill>
                <a:latin typeface="Inter Medium"/>
                <a:ea typeface="Inter Medium"/>
                <a:cs typeface="Inter Medium"/>
                <a:sym typeface="Inter Medium"/>
              </a:rPr>
              <a:t>Razvijali su kritičko mišljenje, vještinu aktivnog slušanja i kulturu dijaloga.</a:t>
            </a:r>
          </a:p>
          <a:p>
            <a:pPr algn="l">
              <a:lnSpc>
                <a:spcPts val="3482"/>
              </a:lnSpc>
            </a:pP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TextBox 3" id="3"/>
          <p:cNvSpPr txBox="true"/>
          <p:nvPr/>
        </p:nvSpPr>
        <p:spPr>
          <a:xfrm rot="0">
            <a:off x="235467" y="1497854"/>
            <a:ext cx="6048217" cy="21878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433"/>
              </a:lnSpc>
            </a:pPr>
            <a:r>
              <a:rPr lang="en-US" b="true" sz="8876" spc="-257">
                <a:solidFill>
                  <a:srgbClr val="F1F0EA"/>
                </a:solidFill>
                <a:latin typeface="Roboto Bold"/>
                <a:ea typeface="Roboto Bold"/>
                <a:cs typeface="Roboto Bold"/>
                <a:sym typeface="Roboto Bold"/>
              </a:rPr>
              <a:t>JEZIČNA</a:t>
            </a:r>
          </a:p>
          <a:p>
            <a:pPr algn="l">
              <a:lnSpc>
                <a:spcPts val="8434"/>
              </a:lnSpc>
            </a:pPr>
            <a:r>
              <a:rPr lang="en-US" b="true" sz="8876" spc="-264">
                <a:solidFill>
                  <a:srgbClr val="7FA3D0"/>
                </a:solidFill>
                <a:latin typeface="Roboto Bold"/>
                <a:ea typeface="Roboto Bold"/>
                <a:cs typeface="Roboto Bold"/>
                <a:sym typeface="Roboto Bold"/>
              </a:rPr>
              <a:t>RADIONICA</a:t>
            </a:r>
          </a:p>
        </p:txBody>
      </p:sp>
      <p:sp>
        <p:nvSpPr>
          <p:cNvPr name="Freeform 4" id="4"/>
          <p:cNvSpPr/>
          <p:nvPr/>
        </p:nvSpPr>
        <p:spPr>
          <a:xfrm flipH="false" flipV="false" rot="0">
            <a:off x="645330" y="4066699"/>
            <a:ext cx="2843828" cy="229572"/>
          </a:xfrm>
          <a:custGeom>
            <a:avLst/>
            <a:gdLst/>
            <a:ahLst/>
            <a:cxnLst/>
            <a:rect r="r" b="b" t="t" l="l"/>
            <a:pathLst>
              <a:path h="229572" w="2843828">
                <a:moveTo>
                  <a:pt x="0" y="0"/>
                </a:moveTo>
                <a:lnTo>
                  <a:pt x="2843828" y="0"/>
                </a:lnTo>
                <a:lnTo>
                  <a:pt x="2843828" y="229572"/>
                </a:lnTo>
                <a:lnTo>
                  <a:pt x="0" y="22957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5" id="5"/>
          <p:cNvSpPr txBox="true"/>
          <p:nvPr/>
        </p:nvSpPr>
        <p:spPr>
          <a:xfrm rot="0">
            <a:off x="159826" y="4095760"/>
            <a:ext cx="5924690" cy="138330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0"/>
              </a:lnSpc>
            </a:pPr>
            <a:r>
              <a:rPr lang="en-US" sz="24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Učenici 8.c sudjelovali su u radionici “Erasmus jezični detektivi”.</a:t>
            </a:r>
          </a:p>
          <a:p>
            <a:pPr algn="l">
              <a:lnSpc>
                <a:spcPts val="3730"/>
              </a:lnSpc>
            </a:pPr>
          </a:p>
        </p:txBody>
      </p:sp>
      <p:sp>
        <p:nvSpPr>
          <p:cNvPr name="TextBox 6" id="6"/>
          <p:cNvSpPr txBox="true"/>
          <p:nvPr/>
        </p:nvSpPr>
        <p:spPr>
          <a:xfrm rot="0">
            <a:off x="159826" y="5296412"/>
            <a:ext cx="5924690" cy="176029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Otkrivali su značenja riječi i izraza iz pet europskih jezika, ujedno jezika naših Erasmus partnera.</a:t>
            </a:r>
          </a:p>
          <a:p>
            <a:pPr algn="l">
              <a:lnSpc>
                <a:spcPts val="3599"/>
              </a:lnSpc>
            </a:pPr>
          </a:p>
        </p:txBody>
      </p:sp>
      <p:sp>
        <p:nvSpPr>
          <p:cNvPr name="TextBox 7" id="7"/>
          <p:cNvSpPr txBox="true"/>
          <p:nvPr/>
        </p:nvSpPr>
        <p:spPr>
          <a:xfrm rot="0">
            <a:off x="159826" y="7087324"/>
            <a:ext cx="5849049" cy="1391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730"/>
              </a:lnSpc>
            </a:pPr>
            <a:r>
              <a:rPr lang="en-US" sz="24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Uspoređivali su jezične sličnosti i razlike suradničkim učenjem.</a:t>
            </a:r>
          </a:p>
          <a:p>
            <a:pPr algn="l">
              <a:lnSpc>
                <a:spcPts val="3730"/>
              </a:lnSpc>
            </a:pPr>
          </a:p>
        </p:txBody>
      </p:sp>
      <p:sp>
        <p:nvSpPr>
          <p:cNvPr name="TextBox 8" id="8"/>
          <p:cNvSpPr txBox="true"/>
          <p:nvPr/>
        </p:nvSpPr>
        <p:spPr>
          <a:xfrm rot="0">
            <a:off x="235467" y="7370401"/>
            <a:ext cx="5849049" cy="26527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599"/>
              </a:lnSpc>
            </a:pPr>
          </a:p>
          <a:p>
            <a:pPr algn="l">
              <a:lnSpc>
                <a:spcPts val="3599"/>
              </a:lnSpc>
            </a:pPr>
          </a:p>
          <a:p>
            <a:pPr algn="l">
              <a:lnSpc>
                <a:spcPts val="3599"/>
              </a:lnSpc>
            </a:pPr>
            <a:r>
              <a:rPr lang="en-US" sz="239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Zaključili su da su jezici mostovi povezivanja i međukulturnoga razumijevanja.</a:t>
            </a:r>
          </a:p>
          <a:p>
            <a:pPr algn="l">
              <a:lnSpc>
                <a:spcPts val="3599"/>
              </a:lnSpc>
            </a:pP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6956440" y="426348"/>
            <a:ext cx="6978316" cy="5575313"/>
          </a:xfrm>
          <a:custGeom>
            <a:avLst/>
            <a:gdLst/>
            <a:ahLst/>
            <a:cxnLst/>
            <a:rect r="r" b="b" t="t" l="l"/>
            <a:pathLst>
              <a:path h="5575313" w="6978316">
                <a:moveTo>
                  <a:pt x="0" y="0"/>
                </a:moveTo>
                <a:lnTo>
                  <a:pt x="6978316" y="0"/>
                </a:lnTo>
                <a:lnTo>
                  <a:pt x="6978316" y="5575313"/>
                </a:lnTo>
                <a:lnTo>
                  <a:pt x="0" y="557531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33443" r="0" b="-33443"/>
            </a:stretch>
          </a:blipFill>
        </p:spPr>
      </p:sp>
      <p:sp>
        <p:nvSpPr>
          <p:cNvPr name="Freeform 10" id="10"/>
          <p:cNvSpPr/>
          <p:nvPr/>
        </p:nvSpPr>
        <p:spPr>
          <a:xfrm flipH="false" flipV="false" rot="0">
            <a:off x="13923818" y="426348"/>
            <a:ext cx="3937608" cy="5575313"/>
          </a:xfrm>
          <a:custGeom>
            <a:avLst/>
            <a:gdLst/>
            <a:ahLst/>
            <a:cxnLst/>
            <a:rect r="r" b="b" t="t" l="l"/>
            <a:pathLst>
              <a:path h="5575313" w="3937608">
                <a:moveTo>
                  <a:pt x="0" y="0"/>
                </a:moveTo>
                <a:lnTo>
                  <a:pt x="3937608" y="0"/>
                </a:lnTo>
                <a:lnTo>
                  <a:pt x="3937608" y="5575313"/>
                </a:lnTo>
                <a:lnTo>
                  <a:pt x="0" y="557531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096" t="0" r="-3096" b="0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6956440" y="5783021"/>
            <a:ext cx="5020450" cy="4077631"/>
          </a:xfrm>
          <a:custGeom>
            <a:avLst/>
            <a:gdLst/>
            <a:ahLst/>
            <a:cxnLst/>
            <a:rect r="r" b="b" t="t" l="l"/>
            <a:pathLst>
              <a:path h="4077631" w="5020450">
                <a:moveTo>
                  <a:pt x="0" y="0"/>
                </a:moveTo>
                <a:lnTo>
                  <a:pt x="5020450" y="0"/>
                </a:lnTo>
                <a:lnTo>
                  <a:pt x="5020450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-32081" r="0" b="-32081"/>
            </a:stretch>
          </a:blipFill>
        </p:spPr>
      </p:sp>
      <p:sp>
        <p:nvSpPr>
          <p:cNvPr name="Freeform 12" id="12"/>
          <p:cNvSpPr/>
          <p:nvPr/>
        </p:nvSpPr>
        <p:spPr>
          <a:xfrm flipH="false" flipV="false" rot="0">
            <a:off x="11965952" y="5783021"/>
            <a:ext cx="5895474" cy="4077631"/>
          </a:xfrm>
          <a:custGeom>
            <a:avLst/>
            <a:gdLst/>
            <a:ahLst/>
            <a:cxnLst/>
            <a:rect r="r" b="b" t="t" l="l"/>
            <a:pathLst>
              <a:path h="4077631" w="5895474">
                <a:moveTo>
                  <a:pt x="0" y="0"/>
                </a:moveTo>
                <a:lnTo>
                  <a:pt x="5895474" y="0"/>
                </a:lnTo>
                <a:lnTo>
                  <a:pt x="5895474" y="4077631"/>
                </a:lnTo>
                <a:lnTo>
                  <a:pt x="0" y="4077631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-46387" r="0" b="-46387"/>
            </a:stretch>
          </a:blipFill>
        </p:spPr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285339"/>
            <a:ext cx="3270402" cy="218640"/>
          </a:xfrm>
          <a:custGeom>
            <a:avLst/>
            <a:gdLst/>
            <a:ahLst/>
            <a:cxnLst/>
            <a:rect r="r" b="b" t="t" l="l"/>
            <a:pathLst>
              <a:path h="218640" w="3270402">
                <a:moveTo>
                  <a:pt x="0" y="0"/>
                </a:moveTo>
                <a:lnTo>
                  <a:pt x="3270402" y="0"/>
                </a:lnTo>
                <a:lnTo>
                  <a:pt x="3270402" y="218640"/>
                </a:lnTo>
                <a:lnTo>
                  <a:pt x="0" y="21864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3046213" y="6453219"/>
            <a:ext cx="4938685" cy="3651194"/>
          </a:xfrm>
          <a:custGeom>
            <a:avLst/>
            <a:gdLst/>
            <a:ahLst/>
            <a:cxnLst/>
            <a:rect r="r" b="b" t="t" l="l"/>
            <a:pathLst>
              <a:path h="3651194" w="4938685">
                <a:moveTo>
                  <a:pt x="0" y="0"/>
                </a:moveTo>
                <a:lnTo>
                  <a:pt x="4938685" y="0"/>
                </a:lnTo>
                <a:lnTo>
                  <a:pt x="4938685" y="3651194"/>
                </a:lnTo>
                <a:lnTo>
                  <a:pt x="0" y="365119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7480742" y="2320158"/>
            <a:ext cx="5213130" cy="3651194"/>
          </a:xfrm>
          <a:custGeom>
            <a:avLst/>
            <a:gdLst/>
            <a:ahLst/>
            <a:cxnLst/>
            <a:rect r="r" b="b" t="t" l="l"/>
            <a:pathLst>
              <a:path h="3651194" w="5213130">
                <a:moveTo>
                  <a:pt x="0" y="0"/>
                </a:moveTo>
                <a:lnTo>
                  <a:pt x="5213130" y="0"/>
                </a:lnTo>
                <a:lnTo>
                  <a:pt x="5213130" y="3651193"/>
                </a:lnTo>
                <a:lnTo>
                  <a:pt x="0" y="365119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970598" y="6249479"/>
            <a:ext cx="4233418" cy="3854933"/>
          </a:xfrm>
          <a:custGeom>
            <a:avLst/>
            <a:gdLst/>
            <a:ahLst/>
            <a:cxnLst/>
            <a:rect r="r" b="b" t="t" l="l"/>
            <a:pathLst>
              <a:path h="3854933" w="4233418">
                <a:moveTo>
                  <a:pt x="0" y="0"/>
                </a:moveTo>
                <a:lnTo>
                  <a:pt x="4233418" y="0"/>
                </a:lnTo>
                <a:lnTo>
                  <a:pt x="4233418" y="3854934"/>
                </a:lnTo>
                <a:lnTo>
                  <a:pt x="0" y="3854934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303264" y="4482669"/>
            <a:ext cx="6931457" cy="4518773"/>
          </a:xfrm>
          <a:custGeom>
            <a:avLst/>
            <a:gdLst/>
            <a:ahLst/>
            <a:cxnLst/>
            <a:rect r="r" b="b" t="t" l="l"/>
            <a:pathLst>
              <a:path h="4518773" w="6931457">
                <a:moveTo>
                  <a:pt x="0" y="0"/>
                </a:moveTo>
                <a:lnTo>
                  <a:pt x="6931456" y="0"/>
                </a:lnTo>
                <a:lnTo>
                  <a:pt x="6931456" y="4518773"/>
                </a:lnTo>
                <a:lnTo>
                  <a:pt x="0" y="4518773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0" t="0" r="0" b="-2261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303264" y="865004"/>
            <a:ext cx="4450178" cy="1157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08"/>
              </a:lnSpc>
            </a:pPr>
            <a:r>
              <a:rPr lang="en-US" sz="8708" b="true">
                <a:solidFill>
                  <a:srgbClr val="FFFFFF"/>
                </a:solidFill>
                <a:latin typeface="Inter Bold"/>
                <a:ea typeface="Inter Bold"/>
                <a:cs typeface="Inter Bold"/>
                <a:sym typeface="Inter Bold"/>
              </a:rPr>
              <a:t>PLESNA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89335" y="874529"/>
            <a:ext cx="6698918" cy="11675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773"/>
              </a:lnSpc>
            </a:pPr>
            <a:r>
              <a:rPr lang="en-US" sz="8773" b="true">
                <a:solidFill>
                  <a:srgbClr val="6992C8"/>
                </a:solidFill>
                <a:latin typeface="Inter Bold"/>
                <a:ea typeface="Inter Bold"/>
                <a:cs typeface="Inter Bold"/>
                <a:sym typeface="Inter Bold"/>
              </a:rPr>
              <a:t>RADIONICA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13261332" y="923925"/>
            <a:ext cx="4508448" cy="54274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961"/>
              </a:lnSpc>
            </a:pPr>
            <a:r>
              <a:rPr lang="en-US" sz="2477" spc="-22">
                <a:solidFill>
                  <a:srgbClr val="FFFFFF">
                    <a:alpha val="84706"/>
                  </a:srgbClr>
                </a:solidFill>
                <a:latin typeface="Inter"/>
                <a:ea typeface="Inter"/>
                <a:cs typeface="Inter"/>
                <a:sym typeface="Inter"/>
              </a:rPr>
              <a:t>Kroz igru, pokret i improvizaciju učenici 1.b razreda su istraživali vlastite mogućnosti, razvijali maštu i samopouzdanje te otkrivali kako pokretom izraziti svoje ideje i osjećaje. </a:t>
            </a:r>
          </a:p>
          <a:p>
            <a:pPr algn="l">
              <a:lnSpc>
                <a:spcPts val="3963"/>
              </a:lnSpc>
            </a:pPr>
            <a:r>
              <a:rPr lang="en-US" sz="2477" spc="-24">
                <a:solidFill>
                  <a:srgbClr val="FFFFFF">
                    <a:alpha val="84706"/>
                  </a:srgbClr>
                </a:solidFill>
                <a:latin typeface="Inter"/>
                <a:ea typeface="Inter"/>
                <a:cs typeface="Inter"/>
                <a:sym typeface="Inter"/>
              </a:rPr>
              <a:t>Jer ples nije samo niz koraka – ples je prilika da istražujemo, stvaramo, surađujemo i budemo svoji! 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03264" y="2291436"/>
            <a:ext cx="6810868" cy="139113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730"/>
              </a:lnSpc>
              <a:spcBef>
                <a:spcPct val="0"/>
              </a:spcBef>
            </a:pPr>
            <a:r>
              <a:rPr lang="en-US" sz="2487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Ugostili smo  plesnu umjetnicu i pedagoginju Ilijanu Lončar u okviru partnerskog projekta Budi kreativan, budi svoj!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303264" y="8915717"/>
            <a:ext cx="6792005" cy="6559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319"/>
              </a:lnSpc>
            </a:pPr>
            <a:r>
              <a:rPr lang="en-US" b="true" sz="3799">
                <a:solidFill>
                  <a:srgbClr val="6992C8"/>
                </a:solidFill>
                <a:latin typeface="Inter Bold"/>
                <a:ea typeface="Inter Bold"/>
                <a:cs typeface="Inter Bold"/>
                <a:sym typeface="Inter Bold"/>
              </a:rPr>
              <a:t>KREATIVNI PULS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066699"/>
            <a:ext cx="5009512" cy="437279"/>
          </a:xfrm>
          <a:custGeom>
            <a:avLst/>
            <a:gdLst/>
            <a:ahLst/>
            <a:cxnLst/>
            <a:rect r="r" b="b" t="t" l="l"/>
            <a:pathLst>
              <a:path h="437279" w="5009512">
                <a:moveTo>
                  <a:pt x="0" y="0"/>
                </a:moveTo>
                <a:lnTo>
                  <a:pt x="5009512" y="0"/>
                </a:lnTo>
                <a:lnTo>
                  <a:pt x="5009512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10604675" y="856803"/>
            <a:ext cx="5715596" cy="4286697"/>
          </a:xfrm>
          <a:custGeom>
            <a:avLst/>
            <a:gdLst/>
            <a:ahLst/>
            <a:cxnLst/>
            <a:rect r="r" b="b" t="t" l="l"/>
            <a:pathLst>
              <a:path h="4286697" w="5715596">
                <a:moveTo>
                  <a:pt x="0" y="0"/>
                </a:moveTo>
                <a:lnTo>
                  <a:pt x="5715596" y="0"/>
                </a:lnTo>
                <a:lnTo>
                  <a:pt x="5715596" y="4286697"/>
                </a:lnTo>
                <a:lnTo>
                  <a:pt x="0" y="42866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8505274" y="5415798"/>
            <a:ext cx="6167256" cy="4139771"/>
          </a:xfrm>
          <a:custGeom>
            <a:avLst/>
            <a:gdLst/>
            <a:ahLst/>
            <a:cxnLst/>
            <a:rect r="r" b="b" t="t" l="l"/>
            <a:pathLst>
              <a:path h="4139771" w="6167256">
                <a:moveTo>
                  <a:pt x="0" y="0"/>
                </a:moveTo>
                <a:lnTo>
                  <a:pt x="6167255" y="0"/>
                </a:lnTo>
                <a:lnTo>
                  <a:pt x="6167255" y="4139771"/>
                </a:lnTo>
                <a:lnTo>
                  <a:pt x="0" y="413977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6" id="6"/>
          <p:cNvSpPr txBox="true"/>
          <p:nvPr/>
        </p:nvSpPr>
        <p:spPr>
          <a:xfrm rot="0">
            <a:off x="566392" y="1082375"/>
            <a:ext cx="6296735" cy="11874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876"/>
              </a:lnSpc>
            </a:pPr>
            <a:r>
              <a:rPr lang="en-US" sz="8876" b="true">
                <a:solidFill>
                  <a:srgbClr val="F2EEE3"/>
                </a:solidFill>
                <a:latin typeface="Roboto Bold"/>
                <a:ea typeface="Roboto Bold"/>
                <a:cs typeface="Roboto Bold"/>
                <a:sym typeface="Roboto Bold"/>
              </a:rPr>
              <a:t>IZLOŽBA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569956" y="2341270"/>
            <a:ext cx="7357813" cy="20255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746"/>
              </a:lnSpc>
            </a:pPr>
            <a:r>
              <a:rPr lang="en-US" sz="7746" b="true">
                <a:solidFill>
                  <a:srgbClr val="81A2D2"/>
                </a:solidFill>
                <a:latin typeface="Roboto Bold"/>
                <a:ea typeface="Roboto Bold"/>
                <a:cs typeface="Roboto Bold"/>
                <a:sym typeface="Roboto Bold"/>
              </a:rPr>
              <a:t>LOGO PRIJEDLOGA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566392" y="5010150"/>
            <a:ext cx="7630084" cy="424240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32"/>
              </a:lnSpc>
            </a:pPr>
            <a:r>
              <a:rPr lang="en-US" sz="248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Provedeno je glasovanje za izbor logotipa našeg Erasmus+ projekta, u kojem su učenici, roditelji i učitelji imali priliku podržati rad koji najbolje predstavlja ciljeve projekta. </a:t>
            </a:r>
          </a:p>
          <a:p>
            <a:pPr algn="l">
              <a:lnSpc>
                <a:spcPts val="4232"/>
              </a:lnSpc>
            </a:pPr>
          </a:p>
          <a:p>
            <a:pPr algn="l">
              <a:lnSpc>
                <a:spcPts val="4233"/>
              </a:lnSpc>
            </a:pPr>
            <a:r>
              <a:rPr lang="en-US" sz="2489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Najviše glasova osvojio je kreativni grupni rad učenica 5. b razreda Marele Alebić, Mije Burić i Magdalene Prižmić, kojima čestitamo na uspjehu!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0" y="4066699"/>
            <a:ext cx="5009512" cy="437279"/>
          </a:xfrm>
          <a:custGeom>
            <a:avLst/>
            <a:gdLst/>
            <a:ahLst/>
            <a:cxnLst/>
            <a:rect r="r" b="b" t="t" l="l"/>
            <a:pathLst>
              <a:path h="437279" w="5009512">
                <a:moveTo>
                  <a:pt x="0" y="0"/>
                </a:moveTo>
                <a:lnTo>
                  <a:pt x="5009512" y="0"/>
                </a:lnTo>
                <a:lnTo>
                  <a:pt x="5009512" y="437280"/>
                </a:lnTo>
                <a:lnTo>
                  <a:pt x="0" y="43728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0" t="0" r="0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65369" y="913667"/>
            <a:ext cx="7515235" cy="32859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8169"/>
              </a:lnSpc>
            </a:pPr>
            <a:r>
              <a:rPr lang="en-US" sz="8169" b="true">
                <a:solidFill>
                  <a:srgbClr val="F2EEE3"/>
                </a:solidFill>
                <a:latin typeface="Inter Bold"/>
                <a:ea typeface="Inter Bold"/>
                <a:cs typeface="Inter Bold"/>
                <a:sym typeface="Inter Bold"/>
              </a:rPr>
              <a:t>OD STRANICE</a:t>
            </a:r>
          </a:p>
          <a:p>
            <a:pPr algn="l">
              <a:lnSpc>
                <a:spcPts val="8169"/>
              </a:lnSpc>
            </a:pPr>
            <a:r>
              <a:rPr lang="en-US" sz="8169" b="true">
                <a:solidFill>
                  <a:srgbClr val="7FA3D0"/>
                </a:solidFill>
                <a:latin typeface="Inter Bold"/>
                <a:ea typeface="Inter Bold"/>
                <a:cs typeface="Inter Bold"/>
                <a:sym typeface="Inter Bold"/>
              </a:rPr>
              <a:t>DO MREŽE</a:t>
            </a:r>
          </a:p>
          <a:p>
            <a:pPr algn="l">
              <a:lnSpc>
                <a:spcPts val="9091"/>
              </a:lnSpc>
            </a:pPr>
          </a:p>
        </p:txBody>
      </p:sp>
      <p:sp>
        <p:nvSpPr>
          <p:cNvPr name="Freeform 5" id="5"/>
          <p:cNvSpPr/>
          <p:nvPr/>
        </p:nvSpPr>
        <p:spPr>
          <a:xfrm flipH="false" flipV="false" rot="0">
            <a:off x="10866631" y="1885122"/>
            <a:ext cx="6919675" cy="4684527"/>
          </a:xfrm>
          <a:custGeom>
            <a:avLst/>
            <a:gdLst/>
            <a:ahLst/>
            <a:cxnLst/>
            <a:rect r="r" b="b" t="t" l="l"/>
            <a:pathLst>
              <a:path h="4684527" w="6919675">
                <a:moveTo>
                  <a:pt x="0" y="0"/>
                </a:moveTo>
                <a:lnTo>
                  <a:pt x="6919676" y="0"/>
                </a:lnTo>
                <a:lnTo>
                  <a:pt x="6919676" y="4684528"/>
                </a:lnTo>
                <a:lnTo>
                  <a:pt x="0" y="468452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365369" y="5391990"/>
            <a:ext cx="8104630" cy="4639014"/>
          </a:xfrm>
          <a:custGeom>
            <a:avLst/>
            <a:gdLst/>
            <a:ahLst/>
            <a:cxnLst/>
            <a:rect r="r" b="b" t="t" l="l"/>
            <a:pathLst>
              <a:path h="4639014" w="8104630">
                <a:moveTo>
                  <a:pt x="0" y="0"/>
                </a:moveTo>
                <a:lnTo>
                  <a:pt x="8104630" y="0"/>
                </a:lnTo>
                <a:lnTo>
                  <a:pt x="8104630" y="4639014"/>
                </a:lnTo>
                <a:lnTo>
                  <a:pt x="0" y="463901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365369" y="2670326"/>
            <a:ext cx="10233165" cy="185775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35"/>
              </a:lnSpc>
              <a:spcBef>
                <a:spcPct val="0"/>
              </a:spcBef>
            </a:pPr>
            <a:r>
              <a:rPr lang="en-US" sz="249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 </a:t>
            </a:r>
          </a:p>
          <a:p>
            <a:pPr algn="just">
              <a:lnSpc>
                <a:spcPts val="3735"/>
              </a:lnSpc>
              <a:spcBef>
                <a:spcPct val="0"/>
              </a:spcBef>
            </a:pPr>
            <a:r>
              <a:rPr lang="en-US" sz="249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Knjige su važan izvor znanja, što su učenici 1.b razreda potvrdili na književnom susretu sa Zoranom Vakulom u Gradskoj knjižnici Marka Marulića u okviru manifestacije Ja istražujem.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9144000" y="7289057"/>
            <a:ext cx="8642307" cy="218465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just">
              <a:lnSpc>
                <a:spcPts val="3486"/>
              </a:lnSpc>
            </a:pPr>
            <a:r>
              <a:rPr lang="en-US" sz="2490">
                <a:solidFill>
                  <a:srgbClr val="FFFFFF"/>
                </a:solidFill>
                <a:latin typeface="Inter"/>
                <a:ea typeface="Inter"/>
                <a:cs typeface="Inter"/>
                <a:sym typeface="Inter"/>
              </a:rPr>
              <a:t>U sklopu Erasmus+ projekta „Učimo izvan mreže, napredujemo na mreži”, ova aktivnost povezala je čitalačku pismenost i izravno iskustveno učenje „izvan mreže” kao temelj za daljnje istraživanje u digitalnom okruženju.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DAHYALPU2r8</dc:identifier>
  <dcterms:modified xsi:type="dcterms:W3CDTF">2011-08-01T06:04:30Z</dcterms:modified>
  <cp:revision>1</cp:revision>
  <dc:title>Erasmus Days 2026</dc:title>
</cp:coreProperties>
</file>